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507" r:id="rId5"/>
  </p:sldIdLst>
  <p:sldSz cx="9144000" cy="6858000" type="screen4x3"/>
  <p:notesSz cx="6735763" cy="9866313"/>
  <p:defaultTextStyle>
    <a:defPPr>
      <a:defRPr lang="ja-JP"/>
    </a:defPPr>
    <a:lvl1pPr marL="0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408176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816351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224527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1632703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2040878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2449054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2857229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3265405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FF"/>
    <a:srgbClr val="F8FCD2"/>
    <a:srgbClr val="FFFF99"/>
    <a:srgbClr val="FFCCFF"/>
    <a:srgbClr val="FFCC00"/>
    <a:srgbClr val="FFCC66"/>
    <a:srgbClr val="5F5F5F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64"/>
    <p:restoredTop sz="92997" autoAdjust="0"/>
  </p:normalViewPr>
  <p:slideViewPr>
    <p:cSldViewPr showGuides="1">
      <p:cViewPr varScale="1">
        <p:scale>
          <a:sx n="105" d="100"/>
          <a:sy n="105" d="100"/>
        </p:scale>
        <p:origin x="-84" y="-132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73" y="108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3237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3" y="0"/>
            <a:ext cx="2918621" cy="493237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AE96DAEB-075C-49ED-BDFB-0A50024C5FA8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1111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502"/>
            <a:ext cx="2918621" cy="493236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2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3" y="9371502"/>
            <a:ext cx="2918621" cy="493236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A4DFCC5E-F22F-4FD2-BA1E-44394A1F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9492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621" cy="493237"/>
          </a:xfrm>
          <a:prstGeom prst="rect">
            <a:avLst/>
          </a:prstGeom>
        </p:spPr>
        <p:txBody>
          <a:bodyPr vert="horz" lIns="90632" tIns="45314" rIns="90632" bIns="4531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110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4" y="0"/>
            <a:ext cx="2918621" cy="493237"/>
          </a:xfrm>
          <a:prstGeom prst="rect">
            <a:avLst/>
          </a:prstGeom>
        </p:spPr>
        <p:txBody>
          <a:bodyPr vert="horz" lIns="90632" tIns="45314" rIns="90632" bIns="45314" rtlCol="0"/>
          <a:lstStyle>
            <a:lvl1pPr algn="r">
              <a:defRPr sz="1200"/>
            </a:lvl1pPr>
          </a:lstStyle>
          <a:p>
            <a:fld id="{3A8C5EC3-8E36-44D3-A343-328C9493564F}" type="datetimeFigureOut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10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2" tIns="45314" rIns="90632" bIns="45314" rtlCol="0" anchor="ctr"/>
          <a:lstStyle/>
          <a:p>
            <a:endParaRPr lang="ja-JP" altLang="en-US" dirty="0"/>
          </a:p>
        </p:txBody>
      </p:sp>
      <p:sp>
        <p:nvSpPr>
          <p:cNvPr id="110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32" tIns="45314" rIns="90632" bIns="453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503"/>
            <a:ext cx="2918621" cy="493236"/>
          </a:xfrm>
          <a:prstGeom prst="rect">
            <a:avLst/>
          </a:prstGeom>
        </p:spPr>
        <p:txBody>
          <a:bodyPr vert="horz" lIns="90632" tIns="45314" rIns="90632" bIns="4531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110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4" y="9371503"/>
            <a:ext cx="2918621" cy="493236"/>
          </a:xfrm>
          <a:prstGeom prst="rect">
            <a:avLst/>
          </a:prstGeom>
        </p:spPr>
        <p:txBody>
          <a:bodyPr vert="horz" lIns="90632" tIns="45314" rIns="90632" bIns="45314" rtlCol="0" anchor="b"/>
          <a:lstStyle>
            <a:lvl1pPr algn="r">
              <a:defRPr sz="1200"/>
            </a:lvl1pPr>
          </a:lstStyle>
          <a:p>
            <a:fld id="{B7B019CB-622B-414A-A488-D865B42F27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6880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08176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16351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24527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632703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040878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449054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857229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265405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85801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35D-1880-463E-9987-EB9BDB490AE5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278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82D-3DD2-46A5-A039-DFF42EB80C51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765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B671-25A7-47E6-9137-4D32C17ED4EB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5323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437439" y="6462010"/>
            <a:ext cx="658416" cy="365125"/>
          </a:xfrm>
          <a:ln>
            <a:noFill/>
          </a:ln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defRPr>
            </a:lvl1pPr>
          </a:lstStyle>
          <a:p>
            <a:fld id="{B92EF94C-45BD-44A6-A547-E48BE4B28AB4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824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1349-397F-4186-9119-FED15353F8AA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45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3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5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7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8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90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22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4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C4C4-D47E-4DDA-A5F4-04928ED5FCD8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177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AEDC-EB83-4F95-9C1C-0552FBA17C00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663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76" indent="0">
              <a:buNone/>
              <a:defRPr sz="1800" b="1"/>
            </a:lvl2pPr>
            <a:lvl3pPr marL="816351" indent="0">
              <a:buNone/>
              <a:defRPr sz="1600" b="1"/>
            </a:lvl3pPr>
            <a:lvl4pPr marL="1224527" indent="0">
              <a:buNone/>
              <a:defRPr sz="1400" b="1"/>
            </a:lvl4pPr>
            <a:lvl5pPr marL="1632703" indent="0">
              <a:buNone/>
              <a:defRPr sz="1400" b="1"/>
            </a:lvl5pPr>
            <a:lvl6pPr marL="2040878" indent="0">
              <a:buNone/>
              <a:defRPr sz="1400" b="1"/>
            </a:lvl6pPr>
            <a:lvl7pPr marL="2449054" indent="0">
              <a:buNone/>
              <a:defRPr sz="1400" b="1"/>
            </a:lvl7pPr>
            <a:lvl8pPr marL="2857229" indent="0">
              <a:buNone/>
              <a:defRPr sz="1400" b="1"/>
            </a:lvl8pPr>
            <a:lvl9pPr marL="3265405" indent="0">
              <a:buNone/>
              <a:defRPr sz="14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76" indent="0">
              <a:buNone/>
              <a:defRPr sz="1800" b="1"/>
            </a:lvl2pPr>
            <a:lvl3pPr marL="816351" indent="0">
              <a:buNone/>
              <a:defRPr sz="1600" b="1"/>
            </a:lvl3pPr>
            <a:lvl4pPr marL="1224527" indent="0">
              <a:buNone/>
              <a:defRPr sz="1400" b="1"/>
            </a:lvl4pPr>
            <a:lvl5pPr marL="1632703" indent="0">
              <a:buNone/>
              <a:defRPr sz="1400" b="1"/>
            </a:lvl5pPr>
            <a:lvl6pPr marL="2040878" indent="0">
              <a:buNone/>
              <a:defRPr sz="1400" b="1"/>
            </a:lvl6pPr>
            <a:lvl7pPr marL="2449054" indent="0">
              <a:buNone/>
              <a:defRPr sz="1400" b="1"/>
            </a:lvl7pPr>
            <a:lvl8pPr marL="2857229" indent="0">
              <a:buNone/>
              <a:defRPr sz="1400" b="1"/>
            </a:lvl8pPr>
            <a:lvl9pPr marL="3265405" indent="0">
              <a:buNone/>
              <a:defRPr sz="14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10D8-694C-4CE9-90CD-8E558B4D1D10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091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9B17-0BE1-479A-A519-8E03D51885DB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743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B200A-1880-420A-B88E-495D0BD47BA8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183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4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08176" indent="0">
              <a:buNone/>
              <a:defRPr sz="1100"/>
            </a:lvl2pPr>
            <a:lvl3pPr marL="816351" indent="0">
              <a:buNone/>
              <a:defRPr sz="900"/>
            </a:lvl3pPr>
            <a:lvl4pPr marL="1224527" indent="0">
              <a:buNone/>
              <a:defRPr sz="800"/>
            </a:lvl4pPr>
            <a:lvl5pPr marL="1632703" indent="0">
              <a:buNone/>
              <a:defRPr sz="800"/>
            </a:lvl5pPr>
            <a:lvl6pPr marL="2040878" indent="0">
              <a:buNone/>
              <a:defRPr sz="800"/>
            </a:lvl6pPr>
            <a:lvl7pPr marL="2449054" indent="0">
              <a:buNone/>
              <a:defRPr sz="800"/>
            </a:lvl7pPr>
            <a:lvl8pPr marL="2857229" indent="0">
              <a:buNone/>
              <a:defRPr sz="800"/>
            </a:lvl8pPr>
            <a:lvl9pPr marL="3265405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F9A6-1D10-43EE-94B2-77525C6DBB0A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255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00"/>
            </a:lvl1pPr>
            <a:lvl2pPr marL="408176" indent="0">
              <a:buNone/>
              <a:defRPr sz="2500"/>
            </a:lvl2pPr>
            <a:lvl3pPr marL="816351" indent="0">
              <a:buNone/>
              <a:defRPr sz="2100"/>
            </a:lvl3pPr>
            <a:lvl4pPr marL="1224527" indent="0">
              <a:buNone/>
              <a:defRPr sz="1800"/>
            </a:lvl4pPr>
            <a:lvl5pPr marL="1632703" indent="0">
              <a:buNone/>
              <a:defRPr sz="1800"/>
            </a:lvl5pPr>
            <a:lvl6pPr marL="2040878" indent="0">
              <a:buNone/>
              <a:defRPr sz="1800"/>
            </a:lvl6pPr>
            <a:lvl7pPr marL="2449054" indent="0">
              <a:buNone/>
              <a:defRPr sz="1800"/>
            </a:lvl7pPr>
            <a:lvl8pPr marL="2857229" indent="0">
              <a:buNone/>
              <a:defRPr sz="1800"/>
            </a:lvl8pPr>
            <a:lvl9pPr marL="3265405" indent="0">
              <a:buNone/>
              <a:defRPr sz="1800"/>
            </a:lvl9pPr>
          </a:lstStyle>
          <a:p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1"/>
          </a:xfrm>
        </p:spPr>
        <p:txBody>
          <a:bodyPr/>
          <a:lstStyle>
            <a:lvl1pPr marL="0" indent="0">
              <a:buNone/>
              <a:defRPr sz="1300"/>
            </a:lvl1pPr>
            <a:lvl2pPr marL="408176" indent="0">
              <a:buNone/>
              <a:defRPr sz="1100"/>
            </a:lvl2pPr>
            <a:lvl3pPr marL="816351" indent="0">
              <a:buNone/>
              <a:defRPr sz="900"/>
            </a:lvl3pPr>
            <a:lvl4pPr marL="1224527" indent="0">
              <a:buNone/>
              <a:defRPr sz="800"/>
            </a:lvl4pPr>
            <a:lvl5pPr marL="1632703" indent="0">
              <a:buNone/>
              <a:defRPr sz="800"/>
            </a:lvl5pPr>
            <a:lvl6pPr marL="2040878" indent="0">
              <a:buNone/>
              <a:defRPr sz="800"/>
            </a:lvl6pPr>
            <a:lvl7pPr marL="2449054" indent="0">
              <a:buNone/>
              <a:defRPr sz="800"/>
            </a:lvl7pPr>
            <a:lvl8pPr marL="2857229" indent="0">
              <a:buNone/>
              <a:defRPr sz="800"/>
            </a:lvl8pPr>
            <a:lvl9pPr marL="3265405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B743-C317-4AA4-BEB9-F4CBFDBDD187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3679777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81635" tIns="40817" rIns="81635" bIns="4081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81635" tIns="40817" rIns="81635" bIns="4081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81635" tIns="40817" rIns="81635" bIns="4081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8FB6B-767B-4B78-9ADA-5EE5523FE078}" type="datetime1">
              <a:rPr kumimoji="1" lang="ja-JP" altLang="en-US" smtClean="0"/>
              <a:t>2021/5/12</a:t>
            </a:fld>
            <a:endParaRPr kumimoji="1"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81635" tIns="40817" rIns="81635" bIns="4081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81635" tIns="40817" rIns="81635" bIns="4081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192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ctr" defTabSz="816351" rtl="0" eaLnBrk="1" latinLnBrk="0" hangingPunct="1"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132" indent="-306132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3285" indent="-255109" algn="l" defTabSz="8163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439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614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790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4966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141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317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493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76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51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27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703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878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054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229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405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正方形/長方形 3"/>
          <p:cNvSpPr/>
          <p:nvPr/>
        </p:nvSpPr>
        <p:spPr>
          <a:xfrm>
            <a:off x="3936270" y="476672"/>
            <a:ext cx="2442170" cy="63903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5" name="正方形/長方形 4"/>
          <p:cNvSpPr/>
          <p:nvPr/>
        </p:nvSpPr>
        <p:spPr>
          <a:xfrm>
            <a:off x="6244846" y="394010"/>
            <a:ext cx="2914380" cy="6473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6" name="正方形/長方形 2"/>
          <p:cNvSpPr/>
          <p:nvPr/>
        </p:nvSpPr>
        <p:spPr>
          <a:xfrm>
            <a:off x="9883" y="485797"/>
            <a:ext cx="3999410" cy="6364200"/>
          </a:xfrm>
          <a:prstGeom prst="rect">
            <a:avLst/>
          </a:prstGeom>
          <a:solidFill>
            <a:srgbClr val="F8FCD2"/>
          </a:solidFill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117" name="グループ化 12"/>
          <p:cNvGrpSpPr/>
          <p:nvPr/>
        </p:nvGrpSpPr>
        <p:grpSpPr>
          <a:xfrm>
            <a:off x="9883" y="764704"/>
            <a:ext cx="9144000" cy="553998"/>
            <a:chOff x="70361" y="643286"/>
            <a:chExt cx="9144000" cy="553998"/>
          </a:xfrm>
        </p:grpSpPr>
        <p:grpSp>
          <p:nvGrpSpPr>
            <p:cNvPr id="1118" name="グループ化 5"/>
            <p:cNvGrpSpPr/>
            <p:nvPr/>
          </p:nvGrpSpPr>
          <p:grpSpPr>
            <a:xfrm>
              <a:off x="70361" y="643286"/>
              <a:ext cx="9144000" cy="553998"/>
              <a:chOff x="-56272" y="252355"/>
              <a:chExt cx="9144000" cy="553998"/>
            </a:xfrm>
          </p:grpSpPr>
          <p:cxnSp>
            <p:nvCxnSpPr>
              <p:cNvPr id="1119" name="直線矢印コネクタ 8"/>
              <p:cNvCxnSpPr/>
              <p:nvPr/>
            </p:nvCxnSpPr>
            <p:spPr>
              <a:xfrm>
                <a:off x="-56272" y="520135"/>
                <a:ext cx="9144000" cy="20252"/>
              </a:xfrm>
              <a:prstGeom prst="straightConnector1">
                <a:avLst/>
              </a:prstGeom>
              <a:ln w="9525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120" name="テキスト ボックス 7"/>
              <p:cNvSpPr txBox="1"/>
              <p:nvPr/>
            </p:nvSpPr>
            <p:spPr>
              <a:xfrm>
                <a:off x="3759081" y="252355"/>
                <a:ext cx="1264148" cy="55399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ja-JP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2020</a:t>
                </a:r>
              </a:p>
              <a:p>
                <a:pPr algn="ctr"/>
                <a:r>
                  <a:rPr lang="ja-JP" altLang="en-US" sz="1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（大会</a:t>
                </a:r>
                <a:r>
                  <a:rPr lang="ja-JP" altLang="en-US" sz="1400" dirty="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延期</a:t>
                </a:r>
                <a:r>
                  <a:rPr lang="ja-JP" altLang="en-US" sz="1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</a:t>
                </a:r>
                <a:endParaRPr lang="en-US" altLang="ja-JP" sz="14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1121" name="テキスト ボックス 10"/>
            <p:cNvSpPr txBox="1"/>
            <p:nvPr/>
          </p:nvSpPr>
          <p:spPr>
            <a:xfrm>
              <a:off x="7102494" y="643286"/>
              <a:ext cx="1512168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dirty="0">
                  <a:solidFill>
                    <a:srgbClr val="FF0000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2021</a:t>
              </a:r>
              <a:r>
                <a:rPr lang="ja-JP" altLang="en-US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～</a:t>
              </a:r>
              <a:endPara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  <a:p>
              <a:pPr algn="ctr"/>
              <a:r>
                <a:rPr lang="ja-JP" altLang="en-US" sz="14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（大会直後～）</a:t>
              </a:r>
              <a:endPara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122" name="Rectangle 3"/>
          <p:cNvSpPr>
            <a:spLocks noChangeArrowheads="1"/>
          </p:cNvSpPr>
          <p:nvPr/>
        </p:nvSpPr>
        <p:spPr>
          <a:xfrm>
            <a:off x="1" y="-27384"/>
            <a:ext cx="9144000" cy="72008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vert="horz" wrap="square" lIns="81635" tIns="40817" rIns="81635" bIns="40817" numCol="1" anchor="ctr" anchorCtr="0" compatLnSpc="1">
            <a:prstTxWarp prst="textNoShape">
              <a:avLst/>
            </a:prstTxWarp>
            <a:noAutofit/>
          </a:bodyPr>
          <a:lstStyle/>
          <a:p>
            <a:pPr fontAlgn="base" hangingPunct="0"/>
            <a:r>
              <a:rPr lang="ja-JP" altLang="en-US" sz="2800" b="1" dirty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　登別市交流計画の概要</a:t>
            </a:r>
            <a:r>
              <a:rPr lang="ja-JP" altLang="en-US" sz="2800" b="1" dirty="0">
                <a:solidFill>
                  <a:srgbClr val="FF0000"/>
                </a:solidFill>
                <a:latin typeface="+mj-ea"/>
                <a:ea typeface="+mj-ea"/>
                <a:cs typeface="Meiryo UI" panose="020B0604030504040204" pitchFamily="50" charset="-128"/>
              </a:rPr>
              <a:t>（実施状況）</a:t>
            </a:r>
            <a:endParaRPr lang="en-US" altLang="ja-JP" sz="2800" b="1" dirty="0">
              <a:solidFill>
                <a:srgbClr val="FF0000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123" name="テキスト ボックス 44"/>
          <p:cNvSpPr txBox="1"/>
          <p:nvPr/>
        </p:nvSpPr>
        <p:spPr>
          <a:xfrm>
            <a:off x="990829" y="764704"/>
            <a:ext cx="1708963" cy="5539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2016</a:t>
            </a: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～</a:t>
            </a:r>
            <a:endParaRPr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（大会開催まで）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124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191798"/>
              </p:ext>
            </p:extLst>
          </p:nvPr>
        </p:nvGraphicFramePr>
        <p:xfrm>
          <a:off x="5798937" y="70430"/>
          <a:ext cx="3194104" cy="55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1460">
                  <a:extLst>
                    <a:ext uri="{9D8B030D-6E8A-4147-A177-3AD203B41FA5}"/>
                  </a:extLst>
                </a:gridCol>
                <a:gridCol w="2042644">
                  <a:extLst>
                    <a:ext uri="{9D8B030D-6E8A-4147-A177-3AD203B41FA5}"/>
                  </a:extLst>
                </a:gridCol>
              </a:tblGrid>
              <a:tr h="21069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団体名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　北海道　登別市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1069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相手国・地域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　デンマーク王国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5" name="テキスト ボックス 2"/>
          <p:cNvSpPr txBox="1">
            <a:spLocks noChangeArrowheads="1"/>
          </p:cNvSpPr>
          <p:nvPr/>
        </p:nvSpPr>
        <p:spPr>
          <a:xfrm>
            <a:off x="179512" y="1412776"/>
            <a:ext cx="3636647" cy="30496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市民への周知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・デンマーク王国大使に</a:t>
            </a:r>
            <a:endParaRPr lang="en-US" altLang="ja-JP" sz="1400" kern="100" dirty="0"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よる講演会や市民との</a:t>
            </a:r>
            <a:endParaRPr lang="en-US" altLang="ja-JP" sz="1400" kern="100" dirty="0"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交流会の開催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→実施済み</a:t>
            </a:r>
            <a:endParaRPr lang="ja-JP" sz="1400" kern="100" dirty="0">
              <a:solidFill>
                <a:srgbClr val="FF0000"/>
              </a:solidFill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・国際理解講座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→実施済み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・小中学校での出前授業（文化紹介）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lang="en-US" altLang="ja-JP" sz="1400" kern="100" dirty="0">
              <a:solidFill>
                <a:srgbClr val="FF0000"/>
              </a:solidFill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→実施済み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・応援ＳＮＳの立ち上げ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→手法変更し実施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・公共施設等へのデンマーク</a:t>
            </a:r>
            <a:r>
              <a:rPr lang="ja-JP" altLang="en-US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王国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ＰＲコー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ナーの設置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→実施済み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【市民の応援機運を高める】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6" name="テキスト ボックス 2"/>
          <p:cNvSpPr txBox="1">
            <a:spLocks noChangeArrowheads="1"/>
          </p:cNvSpPr>
          <p:nvPr/>
        </p:nvSpPr>
        <p:spPr>
          <a:xfrm>
            <a:off x="4031037" y="1412776"/>
            <a:ext cx="2114550" cy="30505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相手国の応援・交流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89535" indent="-89535"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・相手国関係者との交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89535" indent="-89535"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流会の開催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89535" indent="-89535"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→中止予定</a:t>
            </a:r>
            <a:endParaRPr lang="ja-JP" sz="1400" kern="100" dirty="0">
              <a:solidFill>
                <a:srgbClr val="FF0000"/>
              </a:solidFill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・応援団の派遣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Tw Cen MT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 →中止予定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・パブリックビュ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 err="1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ー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イングによる応援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 →中止予定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子どもたちによる</a:t>
            </a:r>
            <a:r>
              <a:rPr lang="ja-JP" altLang="ja-JP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応</a:t>
            </a:r>
            <a:endParaRPr lang="en-US" altLang="ja-JP" sz="1400" kern="100" dirty="0"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援メッセージの作成</a:t>
            </a:r>
            <a:endParaRPr lang="ja-JP" altLang="ja-JP" sz="1400" kern="100" dirty="0"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Tw Cen MT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 →実施予定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【応援への市民参加】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7" name="テキスト ボックス 2"/>
          <p:cNvSpPr txBox="1">
            <a:spLocks noChangeArrowheads="1"/>
          </p:cNvSpPr>
          <p:nvPr/>
        </p:nvSpPr>
        <p:spPr>
          <a:xfrm>
            <a:off x="6410533" y="1412776"/>
            <a:ext cx="1473835" cy="33509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競技終了後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オリンピアン・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パラリンピアン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との交流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・報告会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・スポーツ交流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→中止予定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【選手と市民の交流】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※交渉によっては</a:t>
            </a:r>
            <a:r>
              <a:rPr lang="en-US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2018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から実施の可能性あり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8" name="テキスト ボックス 2"/>
          <p:cNvSpPr txBox="1">
            <a:spLocks noChangeArrowheads="1"/>
          </p:cNvSpPr>
          <p:nvPr/>
        </p:nvSpPr>
        <p:spPr>
          <a:xfrm>
            <a:off x="7967181" y="1412776"/>
            <a:ext cx="386080" cy="33587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選手によるスポーツ指導等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9" name="右矢印 19"/>
          <p:cNvSpPr/>
          <p:nvPr/>
        </p:nvSpPr>
        <p:spPr>
          <a:xfrm>
            <a:off x="170503" y="5157192"/>
            <a:ext cx="8861921" cy="1663477"/>
          </a:xfrm>
          <a:prstGeom prst="rightArrow">
            <a:avLst>
              <a:gd name="adj1" fmla="val 73932"/>
              <a:gd name="adj2" fmla="val 62523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130" name="テキスト ボックス 2"/>
          <p:cNvSpPr txBox="1">
            <a:spLocks noChangeArrowheads="1"/>
          </p:cNvSpPr>
          <p:nvPr/>
        </p:nvSpPr>
        <p:spPr>
          <a:xfrm>
            <a:off x="282804" y="5572560"/>
            <a:ext cx="7114147" cy="95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登別市～ファボー・ミッドフュン市（デンマーク）友好都市交流事業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（中学生派遣交流事業やデンマーク</a:t>
            </a:r>
            <a:r>
              <a:rPr lang="ja-JP" altLang="en-US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青年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受入事業をはじめ交流事業の拡大を目指す）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【ファボー・ミッドフュン市との相互交流がホストタウン事業の基盤】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メイリオ" panose="020B0604030504040204" pitchFamily="50" charset="-128"/>
                <a:cs typeface="Times New Roman" panose="02020603050405020304" pitchFamily="18" charset="0"/>
              </a:rPr>
              <a:t>→実施済み（</a:t>
            </a:r>
            <a:r>
              <a:rPr lang="en-US" altLang="ja-JP" sz="1400" kern="100" dirty="0">
                <a:solidFill>
                  <a:srgbClr val="FF0000"/>
                </a:solidFill>
                <a:latin typeface="Tw Cen MT"/>
                <a:ea typeface="メイリオ" panose="020B0604030504040204" pitchFamily="50" charset="-128"/>
                <a:cs typeface="Times New Roman" panose="02020603050405020304" pitchFamily="18" charset="0"/>
              </a:rPr>
              <a:t>2020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メイリオ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en-US" altLang="ja-JP" sz="1400" kern="100" dirty="0">
                <a:solidFill>
                  <a:srgbClr val="FF0000"/>
                </a:solidFill>
                <a:latin typeface="Tw Cen MT"/>
                <a:ea typeface="メイリオ" panose="020B0604030504040204" pitchFamily="50" charset="-128"/>
                <a:cs typeface="Times New Roman" panose="02020603050405020304" pitchFamily="18" charset="0"/>
              </a:rPr>
              <a:t>2021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メイリオ" panose="020B0604030504040204" pitchFamily="50" charset="-128"/>
                <a:cs typeface="Times New Roman" panose="02020603050405020304" pitchFamily="18" charset="0"/>
              </a:rPr>
              <a:t>年度中止、</a:t>
            </a:r>
            <a:r>
              <a:rPr lang="en-US" altLang="ja-JP" sz="1400" kern="100" dirty="0">
                <a:solidFill>
                  <a:srgbClr val="FF0000"/>
                </a:solidFill>
                <a:latin typeface="Tw Cen MT"/>
                <a:ea typeface="メイリオ" panose="020B0604030504040204" pitchFamily="50" charset="-128"/>
                <a:cs typeface="Times New Roman" panose="02020603050405020304" pitchFamily="18" charset="0"/>
              </a:rPr>
              <a:t>2022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メイリオ" panose="020B0604030504040204" pitchFamily="50" charset="-128"/>
                <a:cs typeface="Times New Roman" panose="02020603050405020304" pitchFamily="18" charset="0"/>
              </a:rPr>
              <a:t>年度以降実施予定）</a:t>
            </a:r>
          </a:p>
        </p:txBody>
      </p:sp>
      <p:pic>
        <p:nvPicPr>
          <p:cNvPr id="1131" name="図 22" descr="C:\Users\yamamoto4375\Desktop\東京オリンピックホストタウン\イラスト\Denmark.png"/>
          <p:cNvPicPr/>
          <p:nvPr/>
        </p:nvPicPr>
        <p:blipFill>
          <a:blip r:embed="rId1"/>
          <a:stretch>
            <a:fillRect/>
          </a:stretch>
        </p:blipFill>
        <p:spPr>
          <a:xfrm>
            <a:off x="2552509" y="1912437"/>
            <a:ext cx="601345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2" name="図 23" descr="C:\Users\yamamoto4375\Desktop\東京オリンピックホストタウン\イラスト\teacher_english_woman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3148139" y="1844824"/>
            <a:ext cx="65913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3" name="図 24" descr="C:\Users\yamamoto4375\Desktop\東京オリンピックホストタウン\イラスト\sports_ouen_soccer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5424040" y="2324213"/>
            <a:ext cx="677545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4" name="図 27" descr="C:\Users\yamamoto4375\Desktop\東京オリンピックホストタウン\イラスト\hyousyou_sports_man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6951647" y="4038363"/>
            <a:ext cx="971550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5" name="図 28" descr="C:\Users\yamamoto4375\Desktop\東京オリンピックホストタウン\イラスト\paralympic_runner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7518073" y="2039356"/>
            <a:ext cx="465554" cy="52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6" name="図 30" descr="C:\Users\yamamoto4375\Desktop\東京オリンピックホストタウン\イラスト\world_children.png"/>
          <p:cNvPicPr/>
          <p:nvPr/>
        </p:nvPicPr>
        <p:blipFill>
          <a:blip r:embed="rId6"/>
          <a:stretch>
            <a:fillRect/>
          </a:stretch>
        </p:blipFill>
        <p:spPr>
          <a:xfrm>
            <a:off x="7210072" y="5503777"/>
            <a:ext cx="910294" cy="877552"/>
          </a:xfrm>
          <a:prstGeom prst="rect">
            <a:avLst/>
          </a:prstGeom>
          <a:noFill/>
          <a:ln>
            <a:noFill/>
          </a:ln>
        </p:spPr>
      </p:pic>
      <p:sp>
        <p:nvSpPr>
          <p:cNvPr id="1137" name="正方形/長方形 6"/>
          <p:cNvSpPr/>
          <p:nvPr/>
        </p:nvSpPr>
        <p:spPr>
          <a:xfrm>
            <a:off x="162729" y="4545112"/>
            <a:ext cx="6050024" cy="7586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38" name="右矢印 31"/>
          <p:cNvSpPr/>
          <p:nvPr/>
        </p:nvSpPr>
        <p:spPr>
          <a:xfrm>
            <a:off x="8508836" y="1700808"/>
            <a:ext cx="532130" cy="272185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139" name="テキスト ボックス 2"/>
          <p:cNvSpPr txBox="1">
            <a:spLocks noChangeArrowheads="1"/>
          </p:cNvSpPr>
          <p:nvPr/>
        </p:nvSpPr>
        <p:spPr>
          <a:xfrm>
            <a:off x="8532440" y="2492896"/>
            <a:ext cx="386080" cy="109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eaVert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交流の継続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40" name="テキスト ボックス 2"/>
          <p:cNvSpPr txBox="1">
            <a:spLocks noChangeArrowheads="1"/>
          </p:cNvSpPr>
          <p:nvPr/>
        </p:nvSpPr>
        <p:spPr>
          <a:xfrm>
            <a:off x="472648" y="4595848"/>
            <a:ext cx="601011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オリンピアン・パラリンピアンとの交流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・日本人選手による講演、競技体験【スポーツ教育】</a:t>
            </a:r>
            <a:endParaRPr lang="en-US" altLang="ja-JP" sz="1400" kern="100" dirty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→実施済み（</a:t>
            </a:r>
            <a:r>
              <a:rPr lang="en-US" altLang="ja-JP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2021</a:t>
            </a:r>
            <a:r>
              <a:rPr lang="ja-JP" altLang="en-US" sz="140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年度中止予定）</a:t>
            </a:r>
            <a:endParaRPr lang="ja-JP" sz="1400" kern="100" dirty="0">
              <a:solidFill>
                <a:srgbClr val="FF0000"/>
              </a:solidFill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141" name="図 26" descr="C:\Users\yamamoto4375\Desktop\東京オリンピックホストタウン\イラスト\seminor_woman.png"/>
          <p:cNvPicPr/>
          <p:nvPr/>
        </p:nvPicPr>
        <p:blipFill>
          <a:blip r:embed="rId7"/>
          <a:stretch>
            <a:fillRect/>
          </a:stretch>
        </p:blipFill>
        <p:spPr>
          <a:xfrm>
            <a:off x="168537" y="4511650"/>
            <a:ext cx="811317" cy="792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2" name="図 29" descr="C:\Users\yamamoto4375\Desktop\東京オリンピックホストタウン\イラスト\olympic_seika_runner.png"/>
          <p:cNvPicPr/>
          <p:nvPr/>
        </p:nvPicPr>
        <p:blipFill>
          <a:blip r:embed="rId8"/>
          <a:stretch>
            <a:fillRect/>
          </a:stretch>
        </p:blipFill>
        <p:spPr>
          <a:xfrm>
            <a:off x="5889024" y="4026933"/>
            <a:ext cx="533400" cy="687705"/>
          </a:xfrm>
          <a:prstGeom prst="rect">
            <a:avLst/>
          </a:prstGeom>
          <a:noFill/>
          <a:ln>
            <a:noFill/>
          </a:ln>
        </p:spPr>
      </p:pic>
      <p:sp>
        <p:nvSpPr>
          <p:cNvPr id="1143" name="テキスト ボックス 32"/>
          <p:cNvSpPr txBox="1"/>
          <p:nvPr/>
        </p:nvSpPr>
        <p:spPr>
          <a:xfrm>
            <a:off x="5153570" y="771319"/>
            <a:ext cx="1074614" cy="5539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2021</a:t>
            </a:r>
          </a:p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（大会中）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44" name="テキスト ボックス 2"/>
          <p:cNvSpPr txBox="1">
            <a:spLocks noChangeArrowheads="1"/>
          </p:cNvSpPr>
          <p:nvPr/>
        </p:nvSpPr>
        <p:spPr>
          <a:xfrm>
            <a:off x="3795888" y="476672"/>
            <a:ext cx="200024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050" kern="100" dirty="0">
                <a:solidFill>
                  <a:srgbClr val="FF0000"/>
                </a:solidFill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2021</a:t>
            </a:r>
            <a:r>
              <a:rPr lang="ja-JP" altLang="en-US" sz="1050" kern="100" dirty="0">
                <a:solidFill>
                  <a:srgbClr val="FF0000"/>
                </a:solidFill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en-US" altLang="ja-JP" sz="1050" kern="100" dirty="0">
                <a:solidFill>
                  <a:srgbClr val="FF0000"/>
                </a:solidFill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5</a:t>
            </a:r>
            <a:r>
              <a:rPr lang="ja-JP" altLang="en-US" sz="1050" kern="100" dirty="0">
                <a:solidFill>
                  <a:srgbClr val="FF0000"/>
                </a:solidFill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en-US" altLang="ja-JP" sz="1050" kern="100" dirty="0">
                <a:solidFill>
                  <a:srgbClr val="FF0000"/>
                </a:solidFill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10</a:t>
            </a:r>
            <a:r>
              <a:rPr lang="ja-JP" altLang="en-US" sz="1050" kern="100" dirty="0">
                <a:solidFill>
                  <a:srgbClr val="FF0000"/>
                </a:solidFill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日時点</a:t>
            </a:r>
            <a:endParaRPr lang="ja-JP" sz="1050" kern="100" dirty="0">
              <a:solidFill>
                <a:srgbClr val="FF0000"/>
              </a:solidFill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82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a:spPr>
      <a:bodyPr rot="0" vertOverflow="overflow" horzOverflow="overflow" wrap="square" numCol="1" spcCol="0" rtlCol="0" fromWordArt="0" anchor="ctr" anchorCtr="0" forceAA="0" compatLnSpc="1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33476</TotalTime>
  <Words>162</Words>
  <Application>JUST Focus</Application>
  <Paragraphs>56</Paragraph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HGPｺﾞｼｯｸE</vt:lpstr>
      <vt:lpstr>HGSｺﾞｼｯｸE</vt:lpstr>
      <vt:lpstr>HGｺﾞｼｯｸE</vt:lpstr>
      <vt:lpstr>HG創英角ｺﾞｼｯｸUB</vt:lpstr>
      <vt:lpstr>Meiryo UI</vt:lpstr>
      <vt:lpstr>ＭＳ Ｐゴシック</vt:lpstr>
      <vt:lpstr>ＭＳ ゴシック</vt:lpstr>
      <vt:lpstr>メイリオ</vt:lpstr>
      <vt:lpstr>Arial</vt:lpstr>
      <vt:lpstr>Calibri</vt:lpstr>
      <vt:lpstr>Times New Roman</vt:lpstr>
      <vt:lpstr>Tw Cen MT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4.1.6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渋谷 雄輝（オリパラ室）</dc:creator>
  <cp:lastModifiedBy>企画調整グループ</cp:lastModifiedBy>
  <cp:lastPrinted>2017-12-11T12:32:24Z</cp:lastPrinted>
  <dcterms:created xsi:type="dcterms:W3CDTF">2013-11-12T08:55:12Z</dcterms:created>
  <dcterms:modified xsi:type="dcterms:W3CDTF">2021-05-13T23:51:13Z</dcterms:modified>
  <cp:revision>637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